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  <p:sldMasterId id="2147486832" r:id="rId71"/>
  </p:sldMasterIdLst>
  <p:notesMasterIdLst>
    <p:notesMasterId r:id="rId95"/>
  </p:notesMasterIdLst>
  <p:handoutMasterIdLst>
    <p:handoutMasterId r:id="rId96"/>
  </p:handoutMasterIdLst>
  <p:sldIdLst>
    <p:sldId id="686" r:id="rId72"/>
    <p:sldId id="688" r:id="rId73"/>
    <p:sldId id="700" r:id="rId74"/>
    <p:sldId id="701" r:id="rId75"/>
    <p:sldId id="692" r:id="rId76"/>
    <p:sldId id="702" r:id="rId77"/>
    <p:sldId id="703" r:id="rId78"/>
    <p:sldId id="704" r:id="rId79"/>
    <p:sldId id="693" r:id="rId80"/>
    <p:sldId id="705" r:id="rId81"/>
    <p:sldId id="706" r:id="rId82"/>
    <p:sldId id="707" r:id="rId83"/>
    <p:sldId id="708" r:id="rId84"/>
    <p:sldId id="709" r:id="rId85"/>
    <p:sldId id="694" r:id="rId86"/>
    <p:sldId id="695" r:id="rId87"/>
    <p:sldId id="696" r:id="rId88"/>
    <p:sldId id="697" r:id="rId89"/>
    <p:sldId id="698" r:id="rId90"/>
    <p:sldId id="699" r:id="rId91"/>
    <p:sldId id="710" r:id="rId92"/>
    <p:sldId id="711" r:id="rId93"/>
    <p:sldId id="690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1" autoAdjust="0"/>
    <p:restoredTop sz="86418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216" y="22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3.xml"/><Relationship Id="rId89" Type="http://schemas.openxmlformats.org/officeDocument/2006/relationships/slide" Target="slides/slide18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3.xml"/><Relationship Id="rId79" Type="http://schemas.openxmlformats.org/officeDocument/2006/relationships/slide" Target="slides/slide8.xml"/><Relationship Id="rId5" Type="http://schemas.openxmlformats.org/officeDocument/2006/relationships/customXml" Target="../customXml/item5.xml"/><Relationship Id="rId90" Type="http://schemas.openxmlformats.org/officeDocument/2006/relationships/slide" Target="slides/slide19.xml"/><Relationship Id="rId95" Type="http://schemas.openxmlformats.org/officeDocument/2006/relationships/notesMaster" Target="notesMasters/notesMaster1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9.xml"/><Relationship Id="rId85" Type="http://schemas.openxmlformats.org/officeDocument/2006/relationships/slide" Target="slides/slide14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Master" Target="slideMasters/slideMaster2.xml"/><Relationship Id="rId75" Type="http://schemas.openxmlformats.org/officeDocument/2006/relationships/slide" Target="slides/slide4.xml"/><Relationship Id="rId83" Type="http://schemas.openxmlformats.org/officeDocument/2006/relationships/slide" Target="slides/slide12.xml"/><Relationship Id="rId88" Type="http://schemas.openxmlformats.org/officeDocument/2006/relationships/slide" Target="slides/slide17.xml"/><Relationship Id="rId91" Type="http://schemas.openxmlformats.org/officeDocument/2006/relationships/slide" Target="slides/slide20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2.xml"/><Relationship Id="rId78" Type="http://schemas.openxmlformats.org/officeDocument/2006/relationships/slide" Target="slides/slide7.xml"/><Relationship Id="rId81" Type="http://schemas.openxmlformats.org/officeDocument/2006/relationships/slide" Target="slides/slide10.xml"/><Relationship Id="rId86" Type="http://schemas.openxmlformats.org/officeDocument/2006/relationships/slide" Target="slides/slide15.xml"/><Relationship Id="rId94" Type="http://schemas.openxmlformats.org/officeDocument/2006/relationships/slide" Target="slides/slide23.xml"/><Relationship Id="rId9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5.xml"/><Relationship Id="rId97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Master" Target="slideMasters/slideMaster3.xml"/><Relationship Id="rId92" Type="http://schemas.openxmlformats.org/officeDocument/2006/relationships/slide" Target="slides/slide2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6.xml"/><Relationship Id="rId61" Type="http://schemas.openxmlformats.org/officeDocument/2006/relationships/customXml" Target="../customXml/item61.xml"/><Relationship Id="rId82" Type="http://schemas.openxmlformats.org/officeDocument/2006/relationships/slide" Target="slides/slide1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6.xml"/><Relationship Id="rId100" Type="http://schemas.openxmlformats.org/officeDocument/2006/relationships/tableStyles" Target="tableStyle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.xml"/><Relationship Id="rId93" Type="http://schemas.openxmlformats.org/officeDocument/2006/relationships/slide" Target="slides/slide2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60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992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04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79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1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730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75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02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12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171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86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06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21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1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2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59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3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0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6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96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7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2/27/18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30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2/27/18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2/27/18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2/27/18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2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4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9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2/27/18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2/27/18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2/27/18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5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2/27/18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2/27/18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servicesbeta.esri.com/jerome/uc2014/dot-density-asian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renderers-Renderer.html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blogs.esri.com/esri/arcgis/2017/01/10/using-arcade-expressions-in-web-app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s.esri.com/esri/arcgis/2017/05/23/creating-a-predominance-visualization-with-arcade/" TargetMode="External"/><Relationship Id="rId5" Type="http://schemas.openxmlformats.org/officeDocument/2006/relationships/hyperlink" Target="https://blogs.esri.com/esri/arcgis/2017/04/13/visualizing-data-in-web-apps-leveraging-the-platform/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developers.arcgis.com/javascript/latest/sample-code/get-started-visualization/index.html" TargetMode="External"/><Relationship Id="rId9" Type="http://schemas.openxmlformats.org/officeDocument/2006/relationships/hyperlink" Target="https://developers.arcgis.com/javascript/latest/api-reference/esri-symbols-Symbol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FEA53F-C39F-0548-BFD2-AD71E2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0"/>
            <a:ext cx="12188951" cy="68591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50059" y="3553854"/>
            <a:ext cx="6766586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2D Visualization with the ArcGIS API for JavaScript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532" y="4582554"/>
            <a:ext cx="6773434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Kristian Ekenes</a:t>
            </a:r>
          </a:p>
          <a:p>
            <a:pPr algn="l"/>
            <a:r>
              <a:rPr lang="en-US" dirty="0">
                <a:cs typeface="Avenir LT Std 65 Medium" charset="0"/>
              </a:rPr>
              <a:t>Jeremy Bartley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751277" y="572078"/>
            <a:ext cx="1274495" cy="46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09030-9B26-EE46-8FB3-952DCBBC44E7}"/>
              </a:ext>
            </a:extLst>
          </p:cNvPr>
          <p:cNvSpPr txBox="1"/>
          <p:nvPr/>
        </p:nvSpPr>
        <p:spPr>
          <a:xfrm>
            <a:off x="950059" y="6071046"/>
            <a:ext cx="4952213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Esri </a:t>
            </a:r>
            <a:r>
              <a:rPr lang="en-US" sz="1600" b="1" spc="30" dirty="0" err="1">
                <a:solidFill>
                  <a:schemeClr val="tx1">
                    <a:alpha val="35000"/>
                  </a:schemeClr>
                </a:solidFill>
              </a:rPr>
              <a:t>DEV</a:t>
            </a:r>
            <a:r>
              <a:rPr lang="en-US" sz="1600" spc="30" dirty="0" err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Conference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 |  Palm Springs, CA</a:t>
            </a:r>
            <a:endParaRPr lang="en-US" sz="1600" b="1" spc="30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353128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653646" y="205897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6-06-09 at 1.49.17 PM.png">
            <a:extLst>
              <a:ext uri="{FF2B5EF4-FFF2-40B4-BE49-F238E27FC236}">
                <a16:creationId xmlns:a16="http://schemas.microsoft.com/office/drawing/2014/main" id="{001D81E5-E4E8-774B-B336-35FF65CC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13" name="Picture 12" descr="Screen Shot 2017-07-06 at 3.03.21 PM.png">
            <a:extLst>
              <a:ext uri="{FF2B5EF4-FFF2-40B4-BE49-F238E27FC236}">
                <a16:creationId xmlns:a16="http://schemas.microsoft.com/office/drawing/2014/main" id="{6C7E5E6F-F435-7547-9CF4-4F112AE1F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2891075"/>
            <a:ext cx="4153104" cy="2857640"/>
          </a:xfrm>
          <a:prstGeom prst="rect">
            <a:avLst/>
          </a:prstGeom>
        </p:spPr>
      </p:pic>
      <p:pic>
        <p:nvPicPr>
          <p:cNvPr id="14" name="Picture 13" descr="Screen Shot 2017-07-06 at 3.05.13 PM.png">
            <a:extLst>
              <a:ext uri="{FF2B5EF4-FFF2-40B4-BE49-F238E27FC236}">
                <a16:creationId xmlns:a16="http://schemas.microsoft.com/office/drawing/2014/main" id="{9C4579A5-9DC4-4C4A-816A-3B796E556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1" y="1081834"/>
            <a:ext cx="4068333" cy="27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5288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653646" y="1527686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4" name="Picture 13" descr="Screen Shot 2017-07-01 at 4.48.57 PM.png">
            <a:extLst>
              <a:ext uri="{FF2B5EF4-FFF2-40B4-BE49-F238E27FC236}">
                <a16:creationId xmlns:a16="http://schemas.microsoft.com/office/drawing/2014/main" id="{A46073BA-6672-5C44-9D01-3D510D16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2211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3772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5742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7C889-6265-A744-97BF-3F4C1AA992FD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 </a:t>
            </a:r>
            <a:r>
              <a:rPr lang="en-US" sz="3200" dirty="0"/>
              <a:t>(3.x only)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77F8A3D-B829-034D-81E2-2F56884279E5}"/>
              </a:ext>
            </a:extLst>
          </p:cNvPr>
          <p:cNvSpPr txBox="1">
            <a:spLocks/>
          </p:cNvSpPr>
          <p:nvPr/>
        </p:nvSpPr>
        <p:spPr>
          <a:xfrm>
            <a:off x="1111423" y="178285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BlendRenderer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D6FBCC3-A185-6D4F-8CA8-3964E3BB481E}"/>
              </a:ext>
            </a:extLst>
          </p:cNvPr>
          <p:cNvSpPr txBox="1">
            <a:spLocks/>
          </p:cNvSpPr>
          <p:nvPr/>
        </p:nvSpPr>
        <p:spPr>
          <a:xfrm>
            <a:off x="7170620" y="698171"/>
            <a:ext cx="3520683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HeatmapRenderer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8B2D4FF-6AE8-984C-B0D7-4CD8E558D305}"/>
              </a:ext>
            </a:extLst>
          </p:cNvPr>
          <p:cNvSpPr txBox="1">
            <a:spLocks/>
          </p:cNvSpPr>
          <p:nvPr/>
        </p:nvSpPr>
        <p:spPr>
          <a:xfrm>
            <a:off x="1010680" y="5964234"/>
            <a:ext cx="3801256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DotDensityRenderer</a:t>
            </a:r>
            <a:endParaRPr lang="en-US" sz="3200" b="0" dirty="0"/>
          </a:p>
        </p:txBody>
      </p:sp>
      <p:pic>
        <p:nvPicPr>
          <p:cNvPr id="12" name="Picture 2">
            <a:hlinkClick r:id="rId4"/>
            <a:extLst>
              <a:ext uri="{FF2B5EF4-FFF2-40B4-BE49-F238E27FC236}">
                <a16:creationId xmlns:a16="http://schemas.microsoft.com/office/drawing/2014/main" id="{66C8FD48-771F-2C45-AD7D-BCD5D2EB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36" y="4016960"/>
            <a:ext cx="7380064" cy="284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3080FA-D715-C44A-8DDF-3B9A327F85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0" y="2335090"/>
            <a:ext cx="4732022" cy="310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3CD915-0FC2-6246-8998-F3E84BA60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961" y="1232594"/>
            <a:ext cx="3972984" cy="33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41200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Examples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5284726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Visual Variables</a:t>
            </a:r>
            <a:endParaRPr lang="en-US" sz="4800" dirty="0"/>
          </a:p>
        </p:txBody>
      </p:sp>
      <p:pic>
        <p:nvPicPr>
          <p:cNvPr id="6" name="Picture Placeholder 7" descr="Screen Shot 2017-07-07 at 5.12.22 PM.png">
            <a:extLst>
              <a:ext uri="{FF2B5EF4-FFF2-40B4-BE49-F238E27FC236}">
                <a16:creationId xmlns:a16="http://schemas.microsoft.com/office/drawing/2014/main" id="{28891AB1-74D3-6D49-B9BB-00D36FCCD54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950780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Multivariate visualizations</a:t>
            </a:r>
            <a:endParaRPr lang="en-US" sz="4800" dirty="0"/>
          </a:p>
        </p:txBody>
      </p:sp>
      <p:pic>
        <p:nvPicPr>
          <p:cNvPr id="6" name="Picture Placeholder 4" descr="Screen Shot 2017-07-07 at 4.13.19 PM.png">
            <a:extLst>
              <a:ext uri="{FF2B5EF4-FFF2-40B4-BE49-F238E27FC236}">
                <a16:creationId xmlns:a16="http://schemas.microsoft.com/office/drawing/2014/main" id="{8D89EEE2-AD4A-784A-8FE5-4A9E69DB2E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3" b="17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840254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Predominance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Arcade expressions</a:t>
            </a:r>
            <a:endParaRPr lang="en-US" sz="4800" dirty="0"/>
          </a:p>
        </p:txBody>
      </p:sp>
      <p:pic>
        <p:nvPicPr>
          <p:cNvPr id="6" name="Picture Placeholder 4" descr="Screen Shot 2017-07-07 at 5.16.03 PM.png">
            <a:extLst>
              <a:ext uri="{FF2B5EF4-FFF2-40B4-BE49-F238E27FC236}">
                <a16:creationId xmlns:a16="http://schemas.microsoft.com/office/drawing/2014/main" id="{15F221BC-D11D-734F-880C-DB7EF2CCD1A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" b="1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684669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Smart Mapping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800" dirty="0"/>
          </a:p>
        </p:txBody>
      </p:sp>
      <p:pic>
        <p:nvPicPr>
          <p:cNvPr id="6" name="Picture Placeholder 6" descr="Screen Shot 2017-07-08 at 12.16.11 PM.png">
            <a:extLst>
              <a:ext uri="{FF2B5EF4-FFF2-40B4-BE49-F238E27FC236}">
                <a16:creationId xmlns:a16="http://schemas.microsoft.com/office/drawing/2014/main" id="{9DA413E1-9DE2-9E41-AAF1-6810275013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b="4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274833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Renderers, Symbols, etc.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API 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3187939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4032414" cy="61555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Available in 3.x; coming in 4.x soon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Clustering</a:t>
            </a:r>
            <a:endParaRPr lang="en-US" sz="4800" dirty="0"/>
          </a:p>
        </p:txBody>
      </p:sp>
      <p:pic>
        <p:nvPicPr>
          <p:cNvPr id="6" name="Picture Placeholder 6" descr="Screen Shot 2017-07-07 at 11.07.59 AM.png">
            <a:extLst>
              <a:ext uri="{FF2B5EF4-FFF2-40B4-BE49-F238E27FC236}">
                <a16:creationId xmlns:a16="http://schemas.microsoft.com/office/drawing/2014/main" id="{313449D9-7E0D-734C-B234-5C1AC774E5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r="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938762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Visualizing data in web apps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Predominance visualizations using Arcade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Using Arcade expressions in web apps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75172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97B1CFA-BD75-B547-8846-A6B5E4F1968F}"/>
              </a:ext>
            </a:extLst>
          </p:cNvPr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7A0EE4-B9C0-1648-B91D-3ABE8CF41686}"/>
              </a:ext>
            </a:extLst>
          </p:cNvPr>
          <p:cNvSpPr/>
          <p:nvPr/>
        </p:nvSpPr>
        <p:spPr bwMode="auto">
          <a:xfrm>
            <a:off x="180151" y="228737"/>
            <a:ext cx="7501811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855B9-4513-B143-AF3B-20A1868FEDF3}"/>
              </a:ext>
            </a:extLst>
          </p:cNvPr>
          <p:cNvSpPr/>
          <p:nvPr/>
        </p:nvSpPr>
        <p:spPr>
          <a:xfrm>
            <a:off x="3080831" y="1549940"/>
            <a:ext cx="2223020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4C7599-E5BB-6842-9379-F48347057056}"/>
              </a:ext>
            </a:extLst>
          </p:cNvPr>
          <p:cNvSpPr/>
          <p:nvPr/>
        </p:nvSpPr>
        <p:spPr>
          <a:xfrm>
            <a:off x="6519065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23AB3-B250-BD49-86E7-F9353C645CEB}"/>
              </a:ext>
            </a:extLst>
          </p:cNvPr>
          <p:cNvSpPr/>
          <p:nvPr/>
        </p:nvSpPr>
        <p:spPr>
          <a:xfrm>
            <a:off x="9689538" y="1583890"/>
            <a:ext cx="2226845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52FF4C-5E56-BF40-9D1E-8DB58D387904}"/>
              </a:ext>
            </a:extLst>
          </p:cNvPr>
          <p:cNvSpPr/>
          <p:nvPr/>
        </p:nvSpPr>
        <p:spPr>
          <a:xfrm>
            <a:off x="25711" y="1491271"/>
            <a:ext cx="2447512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154BD-B81F-B346-BBA7-98B15AFF6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1" cy="40060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5F4E97-FDDA-5443-A894-3C015DA45B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3" y="2249054"/>
            <a:ext cx="1965041" cy="3998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0DC66F-D177-7D41-817D-7D947A0D3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3"/>
            <a:ext cx="1956963" cy="39816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C9148B-9DCE-C746-8A9C-8605CBF6D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9" cy="40204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161786-85F3-B244-8D35-5320CD7568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7" t="11405" b="10089"/>
          <a:stretch/>
        </p:blipFill>
        <p:spPr>
          <a:xfrm>
            <a:off x="327492" y="2682240"/>
            <a:ext cx="1769067" cy="30862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6D915A-CCCE-CA42-8BB4-AB75A7E9F6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064" b="8488"/>
          <a:stretch/>
        </p:blipFill>
        <p:spPr>
          <a:xfrm>
            <a:off x="3325683" y="2625585"/>
            <a:ext cx="1777123" cy="31323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F302BA-57EF-9344-A208-0499B674D6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466" b="10427"/>
          <a:stretch/>
        </p:blipFill>
        <p:spPr>
          <a:xfrm>
            <a:off x="9805457" y="2605633"/>
            <a:ext cx="1788601" cy="31902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981F14-3DD8-DC4F-8D6D-A27E00DF71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556" b="8753"/>
          <a:stretch/>
        </p:blipFill>
        <p:spPr>
          <a:xfrm>
            <a:off x="6606180" y="2672454"/>
            <a:ext cx="1750691" cy="3104081"/>
          </a:xfrm>
          <a:prstGeom prst="rect">
            <a:avLst/>
          </a:prstGeom>
        </p:spPr>
      </p:pic>
      <p:sp>
        <p:nvSpPr>
          <p:cNvPr id="25" name="Right Arrow 37">
            <a:extLst>
              <a:ext uri="{FF2B5EF4-FFF2-40B4-BE49-F238E27FC236}">
                <a16:creationId xmlns:a16="http://schemas.microsoft.com/office/drawing/2014/main" id="{8A0F5283-2DD1-8140-ACF7-9A5E83CF92AF}"/>
              </a:ext>
            </a:extLst>
          </p:cNvPr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8D98D7D-7574-5A48-9779-CA1104AF7903}"/>
              </a:ext>
            </a:extLst>
          </p:cNvPr>
          <p:cNvGrpSpPr/>
          <p:nvPr/>
        </p:nvGrpSpPr>
        <p:grpSpPr>
          <a:xfrm>
            <a:off x="7943059" y="3881461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>
              <a:extLst>
                <a:ext uri="{FF2B5EF4-FFF2-40B4-BE49-F238E27FC236}">
                  <a16:creationId xmlns:a16="http://schemas.microsoft.com/office/drawing/2014/main" id="{07F83CE4-8236-E245-945F-223453E5E0C7}"/>
                </a:ext>
              </a:extLst>
            </p:cNvPr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8" name="Right Arrow 31">
              <a:extLst>
                <a:ext uri="{FF2B5EF4-FFF2-40B4-BE49-F238E27FC236}">
                  <a16:creationId xmlns:a16="http://schemas.microsoft.com/office/drawing/2014/main" id="{13472172-5A4F-3345-B0B6-59F5FCA966EB}"/>
                </a:ext>
              </a:extLst>
            </p:cNvPr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9" name="Right Arrow 32">
              <a:extLst>
                <a:ext uri="{FF2B5EF4-FFF2-40B4-BE49-F238E27FC236}">
                  <a16:creationId xmlns:a16="http://schemas.microsoft.com/office/drawing/2014/main" id="{3DBA7EBD-5531-B149-830C-49CD4A5C9D1B}"/>
                </a:ext>
              </a:extLst>
            </p:cNvPr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0" name="Right Arrow 37">
            <a:extLst>
              <a:ext uri="{FF2B5EF4-FFF2-40B4-BE49-F238E27FC236}">
                <a16:creationId xmlns:a16="http://schemas.microsoft.com/office/drawing/2014/main" id="{D458FB78-F59B-304D-9043-CBA5BF4B8E4F}"/>
              </a:ext>
            </a:extLst>
          </p:cNvPr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1" name="Right Arrow 37">
            <a:extLst>
              <a:ext uri="{FF2B5EF4-FFF2-40B4-BE49-F238E27FC236}">
                <a16:creationId xmlns:a16="http://schemas.microsoft.com/office/drawing/2014/main" id="{3361C9E4-0A4C-B74C-9FA0-D917C5CF89EE}"/>
              </a:ext>
            </a:extLst>
          </p:cNvPr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785453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6A36B-DC9C-E341-8E6E-81A24FA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2"/>
            <a:ext cx="12188952" cy="6859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4881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10" name="Picture 9" descr="Screen Shot 2017-07-06 at 3.03.21 PM.png">
            <a:extLst>
              <a:ext uri="{FF2B5EF4-FFF2-40B4-BE49-F238E27FC236}">
                <a16:creationId xmlns:a16="http://schemas.microsoft.com/office/drawing/2014/main" id="{2DF3FC34-424F-2748-B0D8-C478FC95F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2"/>
            <a:ext cx="4694856" cy="3230405"/>
          </a:xfrm>
          <a:prstGeom prst="rect">
            <a:avLst/>
          </a:prstGeom>
        </p:spPr>
      </p:pic>
      <p:pic>
        <p:nvPicPr>
          <p:cNvPr id="11" name="Picture 10" descr="Screen Shot 2017-07-06 at 3.05.13 PM.png">
            <a:extLst>
              <a:ext uri="{FF2B5EF4-FFF2-40B4-BE49-F238E27FC236}">
                <a16:creationId xmlns:a16="http://schemas.microsoft.com/office/drawing/2014/main" id="{3AFCC659-6226-E243-81C7-53592C23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1"/>
            <a:ext cx="4694856" cy="3230406"/>
          </a:xfrm>
          <a:prstGeom prst="rect">
            <a:avLst/>
          </a:prstGeom>
        </p:spPr>
      </p:pic>
      <p:pic>
        <p:nvPicPr>
          <p:cNvPr id="12" name="Picture 11" descr="Screen Shot 2017-07-06 at 3.05.54 PM.png">
            <a:extLst>
              <a:ext uri="{FF2B5EF4-FFF2-40B4-BE49-F238E27FC236}">
                <a16:creationId xmlns:a16="http://schemas.microsoft.com/office/drawing/2014/main" id="{A05266AA-4C1F-EA41-B146-5CFBCFFC7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9751"/>
            <a:ext cx="4714479" cy="3243907"/>
          </a:xfrm>
          <a:prstGeom prst="rect">
            <a:avLst/>
          </a:prstGeom>
        </p:spPr>
      </p:pic>
      <p:pic>
        <p:nvPicPr>
          <p:cNvPr id="13" name="Picture 12" descr="Screen Shot 2016-06-24 at 9.29.19 AM.png">
            <a:extLst>
              <a:ext uri="{FF2B5EF4-FFF2-40B4-BE49-F238E27FC236}">
                <a16:creationId xmlns:a16="http://schemas.microsoft.com/office/drawing/2014/main" id="{EF1131E6-59B6-4445-9E6B-52339F279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3000"/>
            <a:ext cx="4764212" cy="3243908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59C9D3A5-0F45-1A40-A2FD-92AEAC41E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7" y="1583000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108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621028" y="12206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08731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Symbols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890881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9A9421-5D13-9745-9A89-29353FAD7062}"/>
              </a:ext>
            </a:extLst>
          </p:cNvPr>
          <p:cNvSpPr txBox="1">
            <a:spLocks/>
          </p:cNvSpPr>
          <p:nvPr/>
        </p:nvSpPr>
        <p:spPr>
          <a:xfrm>
            <a:off x="526358" y="54534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5F554EA-9108-4A4C-AD9C-BFCA9F2DD1AC}"/>
              </a:ext>
            </a:extLst>
          </p:cNvPr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B0D509-B0D3-0241-844D-2D3D0FE5C7CF}"/>
              </a:ext>
            </a:extLst>
          </p:cNvPr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4C873E-962F-0640-9E0A-44220110CBF0}"/>
              </a:ext>
            </a:extLst>
          </p:cNvPr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9E9034-8608-7E4C-8B0A-995A48E87C41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9CD3F8B-E5F0-6840-A300-FF388FD16A81}"/>
              </a:ext>
            </a:extLst>
          </p:cNvPr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F71C1B6-1150-7445-9A15-54B853E87B40}"/>
              </a:ext>
            </a:extLst>
          </p:cNvPr>
          <p:cNvSpPr txBox="1">
            <a:spLocks/>
          </p:cNvSpPr>
          <p:nvPr/>
        </p:nvSpPr>
        <p:spPr>
          <a:xfrm>
            <a:off x="8422856" y="5965902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6032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2333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814C7F-9F8C-9E49-A570-40F131D4540A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);</a:t>
            </a:r>
          </a:p>
          <a:p>
            <a:pPr marL="571500" indent="-571500"/>
            <a:r>
              <a:rPr lang="en-US" sz="4000" b="0" dirty="0"/>
              <a:t>JavaScript function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(graphic){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20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383325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Renderers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88351933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Default Them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3.xml><?xml version="1.0" encoding="utf-8"?>
<a:theme xmlns:a="http://schemas.openxmlformats.org/drawingml/2006/main" name="uc2017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EDC2E64D-FFC3-445E-A866-133C2C73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57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9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</Words>
  <Application>Microsoft Macintosh PowerPoint</Application>
  <PresentationFormat>Widescreen</PresentationFormat>
  <Paragraphs>109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ＭＳ Ｐゴシック</vt:lpstr>
      <vt:lpstr>Arial</vt:lpstr>
      <vt:lpstr>Avenir LT Std 55 Roman</vt:lpstr>
      <vt:lpstr>Avenir LT Std 65 Medium</vt:lpstr>
      <vt:lpstr>AvenirNext LT Pro Regular</vt:lpstr>
      <vt:lpstr>Calibri</vt:lpstr>
      <vt:lpstr>Lucida Grande</vt:lpstr>
      <vt:lpstr>Esri_Corporate_Template-Dark</vt:lpstr>
      <vt:lpstr>Default Theme</vt:lpstr>
      <vt:lpstr>uc2017</vt:lpstr>
      <vt:lpstr>2D Visualization with the ArcGIS API for JavaScript</vt:lpstr>
      <vt:lpstr>API Overview</vt:lpstr>
      <vt:lpstr>What can we visualize?</vt:lpstr>
      <vt:lpstr>Data</vt:lpstr>
      <vt:lpstr>Symbols</vt:lpstr>
      <vt:lpstr>PowerPoint Presentation</vt:lpstr>
      <vt:lpstr>PowerPoint Presentation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Visual Variables</vt:lpstr>
      <vt:lpstr>Multivariate visualizations</vt:lpstr>
      <vt:lpstr>Arcade expressions</vt:lpstr>
      <vt:lpstr>Data Exploration</vt:lpstr>
      <vt:lpstr>Clustering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2018-02-28T00:18:35Z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